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Lato Light" panose="020F0302020204030203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n.wikipedia.org/wiki/JavaScript#Server-side_JavaScript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rive.google.com/file/d/1JkaAZrTKJmkDEecjsczzFLy_ZGlh5g1P/view?usp=sharing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nodejs.org/en/" TargetMode="Externa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Data_structur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Guide/Grammar_and_types#literal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Guide/Functions" TargetMode="External"/><Relationship Id="rId3" Type="http://schemas.openxmlformats.org/officeDocument/2006/relationships/hyperlink" Target="https://developer.mozilla.org/en-US/docs/Web/JavaScript" TargetMode="External"/><Relationship Id="rId7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ozilla.org/en-US/docs/Web/JavaScript/Reference/Global_Objects/Object" TargetMode="External"/><Relationship Id="rId5" Type="http://schemas.openxmlformats.org/officeDocument/2006/relationships/hyperlink" Target="https://developer.mozilla.org/en-US/docs/Web/JavaScript/Data_structures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developer.mozilla.org/en-US/docs/Web/JavaScript/Reference/Statements/let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DKkVvOt6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destroyallsoftware.com/talks/w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heme_(programming_languag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rive.google.com/file/d/1JkaAZrTKJmkDEecjsczzFLy_ZGlh5g1P/view?usp=shari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rc_Andreessen" TargetMode="External"/><Relationship Id="rId3" Type="http://schemas.openxmlformats.org/officeDocument/2006/relationships/hyperlink" Target="https://en.wikipedia.org/wiki/Scheme_(programming_language)" TargetMode="External"/><Relationship Id="rId7" Type="http://schemas.openxmlformats.org/officeDocument/2006/relationships/hyperlink" Target="https://en.wikipedia.org/wiki/Visual_Basic_(classic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c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en.wikipedia.org/wiki/Python_(programming_language)" TargetMode="External"/><Relationship Id="rId10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hyperlink" Target="https://en.wikipedia.org/wiki/Perl" TargetMode="External"/><Relationship Id="rId9" Type="http://schemas.openxmlformats.org/officeDocument/2006/relationships/hyperlink" Target="https://en.wikipedia.org/wiki/Bill_Jo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rive.google.com/file/d/1JkaAZrTKJmkDEecjsczzFLy_ZGlh5g1P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02: Introduction to JavaScript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Netscape originally wanted to use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on the server in an environment called LiveWire</a:t>
            </a:r>
            <a:r>
              <a:rPr lang="en" b="0"/>
              <a:t> that would dynamically generate web pages on the server. For a variety of circumstances this was a failure.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JavaScript eventually made its way onto the server (</a:t>
            </a:r>
            <a:r>
              <a:rPr lang="en" b="0" u="sng">
                <a:solidFill>
                  <a:schemeClr val="hlink"/>
                </a:solidFill>
                <a:hlinkClick r:id="rId4"/>
              </a:rPr>
              <a:t>Node.js</a:t>
            </a:r>
            <a:r>
              <a:rPr lang="en" b="0"/>
              <a:t>).</a:t>
            </a:r>
            <a:endParaRPr b="0"/>
          </a:p>
        </p:txBody>
      </p:sp>
      <p:sp>
        <p:nvSpPr>
          <p:cNvPr id="140" name="Google Shape;140;p22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3443" y="1089905"/>
            <a:ext cx="849800" cy="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Each statement ends in a semicolon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Has classes; create objects from classes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Static types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 i = 4; String s = “hello”;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= s; </a:t>
            </a:r>
            <a:r>
              <a:rPr lang="en">
                <a:solidFill>
                  <a:srgbClr val="980000"/>
                </a:solidFill>
              </a:rPr>
              <a:t>// this is an error!</a:t>
            </a:r>
            <a:endParaRPr>
              <a:solidFill>
                <a:srgbClr val="98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Lexically scoped (or blocked scoped)</a:t>
            </a:r>
            <a:br>
              <a:rPr lang="en" b="0"/>
            </a:br>
            <a:br>
              <a:rPr lang="en" b="0"/>
            </a:br>
            <a:r>
              <a:rPr lang="en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b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 …. </a:t>
            </a:r>
            <a:r>
              <a:rPr lang="en" b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…. </a:t>
            </a:r>
            <a:r>
              <a:rPr lang="en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724" y="2104358"/>
            <a:ext cx="4139700" cy="15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Data Types and Literals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Data Types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Literals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JavaScript data types and data structures</a:t>
            </a:r>
            <a:r>
              <a:rPr lang="en" b="0"/>
              <a:t>, </a:t>
            </a:r>
            <a:br>
              <a:rPr lang="en" b="0"/>
            </a:br>
            <a:r>
              <a:rPr lang="en" b="0"/>
              <a:t>MDN Web Docs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Variable Declarations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Variable Declarations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of the above (do not do this!)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Literals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Grammar and types / Literals</a:t>
            </a:r>
            <a:r>
              <a:rPr lang="en" b="0"/>
              <a:t>, </a:t>
            </a:r>
            <a:br>
              <a:rPr lang="en" b="0"/>
            </a:br>
            <a:r>
              <a:rPr lang="en" b="0"/>
              <a:t>MDN Web Docs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Overview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console.log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console.assert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== vs ===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boolean: true/false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string, string.length, comparison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array, create, insert, indexing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object, create, insert, indexing, dot operator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const, let, var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functions, scope, parameters, return, calls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branching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looping</a:t>
            </a:r>
            <a:endParaRPr sz="1600" b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b="0" u="sng">
                <a:solidFill>
                  <a:schemeClr val="hlink"/>
                </a:solidFill>
                <a:hlinkClick r:id="rId3"/>
              </a:rPr>
              <a:t>JavaScript</a:t>
            </a:r>
            <a:r>
              <a:rPr lang="en" sz="1100" b="0">
                <a:solidFill>
                  <a:schemeClr val="dk1"/>
                </a:solidFill>
              </a:rPr>
              <a:t>, Mozilla Developer Network (MDN)</a:t>
            </a:r>
            <a:br>
              <a:rPr lang="en" sz="1100" b="0">
                <a:solidFill>
                  <a:schemeClr val="dk1"/>
                </a:solidFill>
              </a:rPr>
            </a:br>
            <a:r>
              <a:rPr lang="en" sz="1100" b="0" i="1">
                <a:solidFill>
                  <a:schemeClr val="dk1"/>
                </a:solidFill>
              </a:rPr>
              <a:t>This is an excellent resource for learning and exploring the JavaScript language and other web technologies.</a:t>
            </a:r>
            <a:endParaRPr sz="1100" b="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4"/>
              </a:rPr>
              <a:t>let</a:t>
            </a:r>
            <a:endParaRPr sz="1200" b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5"/>
              </a:rPr>
              <a:t>JavaScript data types and data structures</a:t>
            </a:r>
            <a:endParaRPr sz="1200" b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6"/>
              </a:rPr>
              <a:t>Object</a:t>
            </a:r>
            <a:endParaRPr sz="1200" b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7"/>
              </a:rPr>
              <a:t>Array</a:t>
            </a:r>
            <a:endParaRPr sz="1200" b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8"/>
              </a:rPr>
              <a:t>Functions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1219" y="3450994"/>
            <a:ext cx="110820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6030050" y="3473950"/>
            <a:ext cx="2549700" cy="106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bring up 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VSCode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start playing with some JavaScript!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7107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History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brief tour of the history of JS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≠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similarities?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differences?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to “run” 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Node.js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Fundamentals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2800" y="1318451"/>
            <a:ext cx="4570775" cy="2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The Bad Parts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59300" y="804575"/>
            <a:ext cx="41343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JavaScript</a:t>
            </a:r>
            <a:r>
              <a:rPr lang="en" b="0"/>
              <a:t> has lots of bad parts.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i="1"/>
              <a:t>In JavaScript, there is a beautiful, elegant, highly expressive language that is buried under a steaming pile of good intentions and blunders.</a:t>
            </a:r>
            <a:r>
              <a:rPr lang="en" b="0"/>
              <a:t> </a:t>
            </a:r>
            <a:br>
              <a:rPr lang="en" b="0"/>
            </a:br>
            <a:r>
              <a:rPr lang="en" b="0"/>
              <a:t>- Douglas Crockford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JavaScript: The Good Parts</a:t>
            </a:r>
            <a:r>
              <a:rPr lang="en" b="0"/>
              <a:t> (Crockford)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Wat</a:t>
            </a:r>
            <a:endParaRPr b="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000" y="859500"/>
            <a:ext cx="4545603" cy="25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In 1995 Brendan Eich was recruited by Netscape to “come do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Scheme</a:t>
            </a:r>
            <a:r>
              <a:rPr lang="en" b="0"/>
              <a:t> in the browser”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Netscape was a popular early browser:</a:t>
            </a:r>
            <a:endParaRPr b="0"/>
          </a:p>
        </p:txBody>
      </p:sp>
      <p:sp>
        <p:nvSpPr>
          <p:cNvPr id="83" name="Google Shape;83;p16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100" y="2137325"/>
            <a:ext cx="41719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candidates for a web page scripting language included research languages such as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Scheme</a:t>
            </a:r>
            <a:r>
              <a:rPr lang="en" b="0"/>
              <a:t> as well as Unix-based languages such as </a:t>
            </a:r>
            <a:r>
              <a:rPr lang="en" b="0" u="sng">
                <a:solidFill>
                  <a:schemeClr val="hlink"/>
                </a:solidFill>
                <a:hlinkClick r:id="rId4"/>
              </a:rPr>
              <a:t>Perl</a:t>
            </a:r>
            <a:r>
              <a:rPr lang="en" b="0"/>
              <a:t>, </a:t>
            </a:r>
            <a:r>
              <a:rPr lang="en" b="0" u="sng">
                <a:solidFill>
                  <a:schemeClr val="hlink"/>
                </a:solidFill>
                <a:hlinkClick r:id="rId5"/>
              </a:rPr>
              <a:t>Python</a:t>
            </a:r>
            <a:r>
              <a:rPr lang="en" b="0"/>
              <a:t>, and </a:t>
            </a:r>
            <a:r>
              <a:rPr lang="en" b="0" u="sng">
                <a:solidFill>
                  <a:schemeClr val="hlink"/>
                </a:solidFill>
                <a:hlinkClick r:id="rId6"/>
              </a:rPr>
              <a:t>Tcl</a:t>
            </a:r>
            <a:r>
              <a:rPr lang="en" b="0"/>
              <a:t>, and Microsoft’s </a:t>
            </a:r>
            <a:r>
              <a:rPr lang="en" b="0" u="sng">
                <a:solidFill>
                  <a:schemeClr val="hlink"/>
                </a:solidFill>
                <a:hlinkClick r:id="rId7"/>
              </a:rPr>
              <a:t>Visual Basic</a:t>
            </a:r>
            <a:r>
              <a:rPr lang="en" b="0"/>
              <a:t>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Although Brendan was expecting to implement Scheme in the browser, senior managers at Netscape and Sun (</a:t>
            </a:r>
            <a:r>
              <a:rPr lang="en" b="0" u="sng">
                <a:solidFill>
                  <a:schemeClr val="hlink"/>
                </a:solidFill>
                <a:hlinkClick r:id="rId8"/>
              </a:rPr>
              <a:t>Marc Adreessen</a:t>
            </a:r>
            <a:r>
              <a:rPr lang="en" b="0"/>
              <a:t> and </a:t>
            </a:r>
            <a:r>
              <a:rPr lang="en" b="0" u="sng">
                <a:solidFill>
                  <a:schemeClr val="hlink"/>
                </a:solidFill>
                <a:hlinkClick r:id="rId9"/>
              </a:rPr>
              <a:t>Bill Joy</a:t>
            </a:r>
            <a:r>
              <a:rPr lang="en" b="0"/>
              <a:t>) wanted him to build a language that complemented Java.</a:t>
            </a:r>
            <a:endParaRPr b="0"/>
          </a:p>
        </p:txBody>
      </p:sp>
      <p:sp>
        <p:nvSpPr>
          <p:cNvPr id="92" name="Google Shape;92;p17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This companion language to Java would have to look like Java while remaining easy to use and object-based rather than class-based, like Java.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code-name “Mocha” was chosen for the browser scripting language by Marc Adreessen with the intent that it would eventually be renamed to JavaScript.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Brendan prototyped Mocha in 10 contiguous days in May, 1995.</a:t>
            </a:r>
            <a:endParaRPr b="0"/>
          </a:p>
        </p:txBody>
      </p:sp>
      <p:sp>
        <p:nvSpPr>
          <p:cNvPr id="100" name="Google Shape;100;p18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prototype used a hand-written lexer and recursive-descent parser that emitted bytecode instructions. The bytecode interpreter was simple and slow.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The demo consisted of the bare minimum language implemented and minimally integrated into the Netscape 2 pre-alpha browser.</a:t>
            </a:r>
            <a:endParaRPr b="0"/>
          </a:p>
        </p:txBody>
      </p:sp>
      <p:sp>
        <p:nvSpPr>
          <p:cNvPr id="108" name="Google Shape;108;p19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On December 4, 1995 in a joint release by Netscape and Sun announced JavaScript describing it as </a:t>
            </a:r>
            <a:r>
              <a:rPr lang="en" b="0">
                <a:solidFill>
                  <a:srgbClr val="980000"/>
                </a:solidFill>
              </a:rPr>
              <a:t>“an object scripting language”</a:t>
            </a:r>
            <a:r>
              <a:rPr lang="en" b="0"/>
              <a:t> that would be used to write scripts that dynamically </a:t>
            </a:r>
            <a:r>
              <a:rPr lang="en" b="0">
                <a:solidFill>
                  <a:srgbClr val="980000"/>
                </a:solidFill>
              </a:rPr>
              <a:t>“modify the properties of and behavior of Java objects.”</a:t>
            </a:r>
            <a:r>
              <a:rPr lang="en" b="0"/>
              <a:t>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It would serve as a </a:t>
            </a:r>
            <a:r>
              <a:rPr lang="en" b="0">
                <a:solidFill>
                  <a:srgbClr val="980000"/>
                </a:solidFill>
              </a:rPr>
              <a:t>“complement to Java for easy online application development.”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The name similarity and its implication that the languages are closely related has been a continuing source of confusion.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8676" y="2006125"/>
            <a:ext cx="3915249" cy="29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Macintosh PowerPoint</Application>
  <PresentationFormat>On-screen Show (16:9)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Lato</vt:lpstr>
      <vt:lpstr>Lato Light</vt:lpstr>
      <vt:lpstr>Consolas</vt:lpstr>
      <vt:lpstr>Arial</vt:lpstr>
      <vt:lpstr>Tim Richards Style</vt:lpstr>
      <vt:lpstr>COMPSCI 326</vt:lpstr>
      <vt:lpstr>Agenda</vt:lpstr>
      <vt:lpstr>JavaScript History: The Bad Parts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</vt:lpstr>
      <vt:lpstr>JavaScript: Data Types and Literals</vt:lpstr>
      <vt:lpstr>JavaScript: Variable Declarations</vt:lpstr>
      <vt:lpstr>JavaScript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2023-02-08T19:18:51Z</dcterms:modified>
</cp:coreProperties>
</file>